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73" r:id="rId2"/>
    <p:sldId id="272" r:id="rId3"/>
    <p:sldId id="258" r:id="rId4"/>
    <p:sldId id="259" r:id="rId5"/>
    <p:sldId id="277" r:id="rId6"/>
    <p:sldId id="271" r:id="rId7"/>
    <p:sldId id="275" r:id="rId8"/>
    <p:sldId id="27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8" autoAdjust="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DFDC3-A1EE-4DD9-BAF0-D0B4CB2557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FD8ADE-F4CB-4C16-809A-3EE5DE243083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ru-RU" sz="2600" b="1" dirty="0" smtClean="0"/>
            <a:t>БЮДЖЕТ </a:t>
          </a:r>
          <a:br>
            <a:rPr lang="ru-RU" sz="2600" b="1" dirty="0" smtClean="0"/>
          </a:br>
          <a:r>
            <a:rPr lang="ru-RU" sz="2000" b="1" dirty="0" smtClean="0"/>
            <a:t>ГОРОДСКОГО ПОСЕЛЕНИЯ МАЛИНОВСКИЙ </a:t>
          </a:r>
          <a:br>
            <a:rPr lang="ru-RU" sz="2000" b="1" dirty="0" smtClean="0"/>
          </a:br>
          <a:r>
            <a:rPr lang="ru-RU" sz="2000" b="1" dirty="0" smtClean="0"/>
            <a:t>НА 2021 ГОД И НА ПЛАНОВЫЙ ПЕРИОД 2022-2023 ГОДОВ</a:t>
          </a:r>
          <a:endParaRPr lang="ru-RU" sz="2600" b="1" dirty="0" smtClean="0"/>
        </a:p>
        <a:p>
          <a:pPr algn="l" rtl="0">
            <a:lnSpc>
              <a:spcPct val="90000"/>
            </a:lnSpc>
          </a:pPr>
          <a:endParaRPr lang="ru-RU" sz="2600" b="1" dirty="0" smtClean="0"/>
        </a:p>
        <a:p>
          <a:pPr algn="l" rtl="0">
            <a:lnSpc>
              <a:spcPct val="90000"/>
            </a:lnSpc>
          </a:pPr>
          <a:endParaRPr lang="ru-RU" sz="2600" b="1" dirty="0" smtClean="0"/>
        </a:p>
        <a:p>
          <a:pPr algn="l" rtl="0">
            <a:lnSpc>
              <a:spcPct val="90000"/>
            </a:lnSpc>
          </a:pPr>
          <a:endParaRPr lang="ru-RU" sz="2600" b="1" dirty="0" smtClean="0"/>
        </a:p>
        <a:p>
          <a:pPr algn="l" rtl="0">
            <a:lnSpc>
              <a:spcPct val="90000"/>
            </a:lnSpc>
          </a:pPr>
          <a:endParaRPr lang="ru-RU" sz="2600" b="1" dirty="0" smtClean="0"/>
        </a:p>
      </dgm:t>
    </dgm:pt>
    <dgm:pt modelId="{6459C5A0-4B39-4833-8BF3-BBB7BFB36DA1}" type="parTrans" cxnId="{0410F9FA-6F31-4EF9-8AD3-483E3AFBC35E}">
      <dgm:prSet/>
      <dgm:spPr/>
      <dgm:t>
        <a:bodyPr/>
        <a:lstStyle/>
        <a:p>
          <a:endParaRPr lang="ru-RU"/>
        </a:p>
      </dgm:t>
    </dgm:pt>
    <dgm:pt modelId="{8D7F8F16-29F4-4F9A-A164-7FCB8C0B28F7}" type="sibTrans" cxnId="{0410F9FA-6F31-4EF9-8AD3-483E3AFBC35E}">
      <dgm:prSet/>
      <dgm:spPr/>
      <dgm:t>
        <a:bodyPr/>
        <a:lstStyle/>
        <a:p>
          <a:endParaRPr lang="ru-RU"/>
        </a:p>
      </dgm:t>
    </dgm:pt>
    <dgm:pt modelId="{16BE7800-3E35-4115-B745-62C467AA6ABE}" type="pres">
      <dgm:prSet presAssocID="{5EBDFDC3-A1EE-4DD9-BAF0-D0B4CB2557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E29D5C-0395-4AC5-922F-4D9D57FDBBDD}" type="pres">
      <dgm:prSet presAssocID="{86FD8ADE-F4CB-4C16-809A-3EE5DE243083}" presName="parentText" presStyleLbl="node1" presStyleIdx="0" presStyleCnt="1" custScaleY="132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D0EB6A-8349-4E4B-AFF6-7103CEC1B282}" type="presOf" srcId="{5EBDFDC3-A1EE-4DD9-BAF0-D0B4CB25571C}" destId="{16BE7800-3E35-4115-B745-62C467AA6ABE}" srcOrd="0" destOrd="0" presId="urn:microsoft.com/office/officeart/2005/8/layout/vList2"/>
    <dgm:cxn modelId="{0410F9FA-6F31-4EF9-8AD3-483E3AFBC35E}" srcId="{5EBDFDC3-A1EE-4DD9-BAF0-D0B4CB25571C}" destId="{86FD8ADE-F4CB-4C16-809A-3EE5DE243083}" srcOrd="0" destOrd="0" parTransId="{6459C5A0-4B39-4833-8BF3-BBB7BFB36DA1}" sibTransId="{8D7F8F16-29F4-4F9A-A164-7FCB8C0B28F7}"/>
    <dgm:cxn modelId="{B0B95CCA-DABF-4F8F-8AF6-6FE805B5ED93}" type="presOf" srcId="{86FD8ADE-F4CB-4C16-809A-3EE5DE243083}" destId="{A8E29D5C-0395-4AC5-922F-4D9D57FDBBDD}" srcOrd="0" destOrd="0" presId="urn:microsoft.com/office/officeart/2005/8/layout/vList2"/>
    <dgm:cxn modelId="{02EF0675-2BC8-4216-B417-A77EB69F71AE}" type="presParOf" srcId="{16BE7800-3E35-4115-B745-62C467AA6ABE}" destId="{A8E29D5C-0395-4AC5-922F-4D9D57FDBB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7B88E-91BF-4EAB-A4BA-D5291364A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E6C9E7-669E-48E8-8966-00BB2FA3E277}" type="pres">
      <dgm:prSet presAssocID="{9117B88E-91BF-4EAB-A4BA-D5291364A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4ABCC85-BAE6-4008-AC7F-CA1173D732D7}" type="presOf" srcId="{9117B88E-91BF-4EAB-A4BA-D5291364A1CF}" destId="{43E6C9E7-669E-48E8-8966-00BB2FA3E2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EB72F-D0BA-4944-82DD-7A80303E62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1E1002-EBC8-4A27-9AAE-C2317C2562CF}">
      <dgm:prSet/>
      <dgm:spPr/>
      <dgm:t>
        <a:bodyPr/>
        <a:lstStyle/>
        <a:p>
          <a:pPr algn="just" rtl="0"/>
          <a:r>
            <a:rPr lang="ru-RU" dirty="0" smtClean="0"/>
            <a:t>Бюджет поселения формируется на очередной финансовый год и плановый период и принимается решением Совета депутатов городского поселения.</a:t>
          </a:r>
          <a:endParaRPr lang="ru-RU" dirty="0"/>
        </a:p>
      </dgm:t>
    </dgm:pt>
    <dgm:pt modelId="{259791DF-1AF5-4712-AEE9-A73B97E62CBF}" type="parTrans" cxnId="{3DC28C0F-886A-45F6-99D5-863BC1A47AFC}">
      <dgm:prSet/>
      <dgm:spPr/>
      <dgm:t>
        <a:bodyPr/>
        <a:lstStyle/>
        <a:p>
          <a:endParaRPr lang="ru-RU"/>
        </a:p>
      </dgm:t>
    </dgm:pt>
    <dgm:pt modelId="{2B95CD6E-785C-40EE-8F3C-81592F47E777}" type="sibTrans" cxnId="{3DC28C0F-886A-45F6-99D5-863BC1A47AFC}">
      <dgm:prSet/>
      <dgm:spPr/>
      <dgm:t>
        <a:bodyPr/>
        <a:lstStyle/>
        <a:p>
          <a:endParaRPr lang="ru-RU"/>
        </a:p>
      </dgm:t>
    </dgm:pt>
    <dgm:pt modelId="{A79AE0AE-2AE0-4045-9456-504A15C0A755}">
      <dgm:prSet/>
      <dgm:spPr/>
      <dgm:t>
        <a:bodyPr/>
        <a:lstStyle/>
        <a:p>
          <a:pPr algn="just" rtl="0"/>
          <a:r>
            <a:rPr lang="ru-RU" dirty="0" smtClean="0"/>
            <a:t>Порядок разработки, утверждения и исполнения местного бюджета определяется нормативным правовым актом представительного органа поселения в соответствии с Бюджетным кодексом Российской Федерации.</a:t>
          </a:r>
          <a:endParaRPr lang="ru-RU" dirty="0"/>
        </a:p>
      </dgm:t>
    </dgm:pt>
    <dgm:pt modelId="{3C8C5144-F863-46A1-A751-5CF3A9E4D071}" type="parTrans" cxnId="{73686D46-C0BA-4242-AFD7-B8032AFDDE84}">
      <dgm:prSet/>
      <dgm:spPr/>
      <dgm:t>
        <a:bodyPr/>
        <a:lstStyle/>
        <a:p>
          <a:endParaRPr lang="ru-RU"/>
        </a:p>
      </dgm:t>
    </dgm:pt>
    <dgm:pt modelId="{C227713E-0793-4AA9-B87E-DB9FD579485B}" type="sibTrans" cxnId="{73686D46-C0BA-4242-AFD7-B8032AFDDE84}">
      <dgm:prSet/>
      <dgm:spPr/>
      <dgm:t>
        <a:bodyPr/>
        <a:lstStyle/>
        <a:p>
          <a:endParaRPr lang="ru-RU"/>
        </a:p>
      </dgm:t>
    </dgm:pt>
    <dgm:pt modelId="{EF5E4835-A998-4E47-8D5C-A0E9CD858A1F}" type="pres">
      <dgm:prSet presAssocID="{4E5EB72F-D0BA-4944-82DD-7A80303E62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3AADC-F7E3-4CA4-9477-AEE2123507FB}" type="pres">
      <dgm:prSet presAssocID="{341E1002-EBC8-4A27-9AAE-C2317C2562C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94346-A25E-47E5-9F26-22B4BD159A44}" type="pres">
      <dgm:prSet presAssocID="{2B95CD6E-785C-40EE-8F3C-81592F47E777}" presName="spacer" presStyleCnt="0"/>
      <dgm:spPr/>
    </dgm:pt>
    <dgm:pt modelId="{88478C0C-93DF-4BF7-8A2B-25B98F9664B4}" type="pres">
      <dgm:prSet presAssocID="{A79AE0AE-2AE0-4045-9456-504A15C0A75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28C0F-886A-45F6-99D5-863BC1A47AFC}" srcId="{4E5EB72F-D0BA-4944-82DD-7A80303E622C}" destId="{341E1002-EBC8-4A27-9AAE-C2317C2562CF}" srcOrd="0" destOrd="0" parTransId="{259791DF-1AF5-4712-AEE9-A73B97E62CBF}" sibTransId="{2B95CD6E-785C-40EE-8F3C-81592F47E777}"/>
    <dgm:cxn modelId="{73686D46-C0BA-4242-AFD7-B8032AFDDE84}" srcId="{4E5EB72F-D0BA-4944-82DD-7A80303E622C}" destId="{A79AE0AE-2AE0-4045-9456-504A15C0A755}" srcOrd="1" destOrd="0" parTransId="{3C8C5144-F863-46A1-A751-5CF3A9E4D071}" sibTransId="{C227713E-0793-4AA9-B87E-DB9FD579485B}"/>
    <dgm:cxn modelId="{E194997C-19F3-4F63-A577-496FC558313A}" type="presOf" srcId="{341E1002-EBC8-4A27-9AAE-C2317C2562CF}" destId="{C413AADC-F7E3-4CA4-9477-AEE2123507FB}" srcOrd="0" destOrd="0" presId="urn:microsoft.com/office/officeart/2005/8/layout/vList2"/>
    <dgm:cxn modelId="{C3AA39E5-179A-4CA5-81CC-AD0B403FFD9B}" type="presOf" srcId="{A79AE0AE-2AE0-4045-9456-504A15C0A755}" destId="{88478C0C-93DF-4BF7-8A2B-25B98F9664B4}" srcOrd="0" destOrd="0" presId="urn:microsoft.com/office/officeart/2005/8/layout/vList2"/>
    <dgm:cxn modelId="{8A204F29-5E49-42C6-91B7-3A11A26A7E3B}" type="presOf" srcId="{4E5EB72F-D0BA-4944-82DD-7A80303E622C}" destId="{EF5E4835-A998-4E47-8D5C-A0E9CD858A1F}" srcOrd="0" destOrd="0" presId="urn:microsoft.com/office/officeart/2005/8/layout/vList2"/>
    <dgm:cxn modelId="{9E90D1FD-B567-43C5-AEB9-A182D1055613}" type="presParOf" srcId="{EF5E4835-A998-4E47-8D5C-A0E9CD858A1F}" destId="{C413AADC-F7E3-4CA4-9477-AEE2123507FB}" srcOrd="0" destOrd="0" presId="urn:microsoft.com/office/officeart/2005/8/layout/vList2"/>
    <dgm:cxn modelId="{122C272E-0F06-4AF6-BAD7-33736E3D3A24}" type="presParOf" srcId="{EF5E4835-A998-4E47-8D5C-A0E9CD858A1F}" destId="{63194346-A25E-47E5-9F26-22B4BD159A44}" srcOrd="1" destOrd="0" presId="urn:microsoft.com/office/officeart/2005/8/layout/vList2"/>
    <dgm:cxn modelId="{F5DB50D8-740C-4E43-876B-F68E12C4E01C}" type="presParOf" srcId="{EF5E4835-A998-4E47-8D5C-A0E9CD858A1F}" destId="{88478C0C-93DF-4BF7-8A2B-25B98F9664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E4DEA-8CBB-424C-8AAB-E9084F11B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0FFEAB-02E8-4361-BF2B-DDE1181ED665}">
      <dgm:prSet/>
      <dgm:spPr/>
      <dgm:t>
        <a:bodyPr/>
        <a:lstStyle/>
        <a:p>
          <a:pPr algn="ctr" rtl="0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Структура доходов бюджета городского поселения Малиновский </a:t>
          </a:r>
          <a:br>
            <a:rPr lang="ru-RU" b="1" i="1" dirty="0" smtClean="0">
              <a:latin typeface="Times New Roman" pitchFamily="18" charset="0"/>
              <a:cs typeface="Times New Roman" pitchFamily="18" charset="0"/>
            </a:rPr>
          </a:b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2021-2022 годы (тыс. рублей)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14907D6-5DC7-4919-802B-103B6565CA0F}" type="parTrans" cxnId="{4A27E3FF-A993-49EE-B2A9-5C1C17904FEB}">
      <dgm:prSet/>
      <dgm:spPr/>
      <dgm:t>
        <a:bodyPr/>
        <a:lstStyle/>
        <a:p>
          <a:endParaRPr lang="ru-RU"/>
        </a:p>
      </dgm:t>
    </dgm:pt>
    <dgm:pt modelId="{7EEDACC8-62C7-4372-B189-C252A7128391}" type="sibTrans" cxnId="{4A27E3FF-A993-49EE-B2A9-5C1C17904FEB}">
      <dgm:prSet/>
      <dgm:spPr/>
      <dgm:t>
        <a:bodyPr/>
        <a:lstStyle/>
        <a:p>
          <a:endParaRPr lang="ru-RU"/>
        </a:p>
      </dgm:t>
    </dgm:pt>
    <dgm:pt modelId="{B5CDDD64-88A6-46C6-8312-20B8C70B6ED1}" type="pres">
      <dgm:prSet presAssocID="{0B1E4DEA-8CBB-424C-8AAB-E9084F11BD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A97342-509A-4B53-8CAA-19211BB5D77D}" type="pres">
      <dgm:prSet presAssocID="{FA0FFEAB-02E8-4361-BF2B-DDE1181ED6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443056-4DE7-4855-9C26-D16C2889A45E}" type="presOf" srcId="{0B1E4DEA-8CBB-424C-8AAB-E9084F11BDEB}" destId="{B5CDDD64-88A6-46C6-8312-20B8C70B6ED1}" srcOrd="0" destOrd="0" presId="urn:microsoft.com/office/officeart/2005/8/layout/vList2"/>
    <dgm:cxn modelId="{9BF65827-0312-4CE9-9BF6-F82E6CFB18AA}" type="presOf" srcId="{FA0FFEAB-02E8-4361-BF2B-DDE1181ED665}" destId="{EAA97342-509A-4B53-8CAA-19211BB5D77D}" srcOrd="0" destOrd="0" presId="urn:microsoft.com/office/officeart/2005/8/layout/vList2"/>
    <dgm:cxn modelId="{4A27E3FF-A993-49EE-B2A9-5C1C17904FEB}" srcId="{0B1E4DEA-8CBB-424C-8AAB-E9084F11BDEB}" destId="{FA0FFEAB-02E8-4361-BF2B-DDE1181ED665}" srcOrd="0" destOrd="0" parTransId="{714907D6-5DC7-4919-802B-103B6565CA0F}" sibTransId="{7EEDACC8-62C7-4372-B189-C252A7128391}"/>
    <dgm:cxn modelId="{95C22BBF-EF4B-4351-8A90-94CAC2103D4C}" type="presParOf" srcId="{B5CDDD64-88A6-46C6-8312-20B8C70B6ED1}" destId="{EAA97342-509A-4B53-8CAA-19211BB5D7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1F178C-61DA-4455-9B93-ADD04AE77E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54594C-AE01-4DFB-9587-88E7EC98D4B7}">
      <dgm:prSet custT="1"/>
      <dgm:spPr/>
      <dgm:t>
        <a:bodyPr/>
        <a:lstStyle/>
        <a:p>
          <a:pPr algn="ctr" rtl="0"/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Структура расходов бюджета городского поселения Малиновский </a:t>
          </a:r>
          <a:br>
            <a:rPr lang="ru-RU" sz="1600" b="1" i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2021-2023 годы (тыс. рублей)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43A88C3-9C6D-408A-93A7-300F446E3158}" type="parTrans" cxnId="{F687C8E4-955B-4AB9-90B8-26076AE34B40}">
      <dgm:prSet/>
      <dgm:spPr/>
      <dgm:t>
        <a:bodyPr/>
        <a:lstStyle/>
        <a:p>
          <a:endParaRPr lang="ru-RU"/>
        </a:p>
      </dgm:t>
    </dgm:pt>
    <dgm:pt modelId="{DECE3507-7B30-45FE-84C2-604CEF936C8E}" type="sibTrans" cxnId="{F687C8E4-955B-4AB9-90B8-26076AE34B40}">
      <dgm:prSet/>
      <dgm:spPr/>
      <dgm:t>
        <a:bodyPr/>
        <a:lstStyle/>
        <a:p>
          <a:endParaRPr lang="ru-RU"/>
        </a:p>
      </dgm:t>
    </dgm:pt>
    <dgm:pt modelId="{7DEE88E2-DEF2-4FFB-A3C7-0AA84C1DB15C}" type="pres">
      <dgm:prSet presAssocID="{DA1F178C-61DA-4455-9B93-ADD04AE77E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7898B2-C1C6-4F1F-865C-98106E939436}" type="pres">
      <dgm:prSet presAssocID="{C754594C-AE01-4DFB-9587-88E7EC98D4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36AE90-1EE1-4594-B260-A27B613D7FE2}" type="presOf" srcId="{C754594C-AE01-4DFB-9587-88E7EC98D4B7}" destId="{157898B2-C1C6-4F1F-865C-98106E939436}" srcOrd="0" destOrd="0" presId="urn:microsoft.com/office/officeart/2005/8/layout/vList2"/>
    <dgm:cxn modelId="{F687C8E4-955B-4AB9-90B8-26076AE34B40}" srcId="{DA1F178C-61DA-4455-9B93-ADD04AE77E79}" destId="{C754594C-AE01-4DFB-9587-88E7EC98D4B7}" srcOrd="0" destOrd="0" parTransId="{643A88C3-9C6D-408A-93A7-300F446E3158}" sibTransId="{DECE3507-7B30-45FE-84C2-604CEF936C8E}"/>
    <dgm:cxn modelId="{C3B0475B-3BC5-4CF3-87F9-58CECF634F8D}" type="presOf" srcId="{DA1F178C-61DA-4455-9B93-ADD04AE77E79}" destId="{7DEE88E2-DEF2-4FFB-A3C7-0AA84C1DB15C}" srcOrd="0" destOrd="0" presId="urn:microsoft.com/office/officeart/2005/8/layout/vList2"/>
    <dgm:cxn modelId="{7FE39A90-1FFF-401D-A315-99E9748C6E05}" type="presParOf" srcId="{7DEE88E2-DEF2-4FFB-A3C7-0AA84C1DB15C}" destId="{157898B2-C1C6-4F1F-865C-98106E9394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2EA6E5-C4FE-468B-A94E-3CB77D85F6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C0CC458-0642-48BB-848E-89115C50A8E9}">
      <dgm:prSet custT="1"/>
      <dgm:spPr/>
      <dgm:t>
        <a:bodyPr/>
        <a:lstStyle/>
        <a:p>
          <a:pPr algn="ctr" rtl="0"/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Муниципальные программы городского поселения Малиновский </a:t>
          </a:r>
          <a:br>
            <a:rPr lang="ru-RU" sz="1600" b="1" i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2021-2022 годы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51211ED-5323-4518-83DA-CAD57390BF2A}" type="parTrans" cxnId="{F148A467-B0A2-45DC-A2D7-584B67CC1436}">
      <dgm:prSet/>
      <dgm:spPr/>
      <dgm:t>
        <a:bodyPr/>
        <a:lstStyle/>
        <a:p>
          <a:endParaRPr lang="ru-RU"/>
        </a:p>
      </dgm:t>
    </dgm:pt>
    <dgm:pt modelId="{F8A59267-EA31-4197-B998-6021D6ADDAF5}" type="sibTrans" cxnId="{F148A467-B0A2-45DC-A2D7-584B67CC1436}">
      <dgm:prSet/>
      <dgm:spPr/>
      <dgm:t>
        <a:bodyPr/>
        <a:lstStyle/>
        <a:p>
          <a:endParaRPr lang="ru-RU"/>
        </a:p>
      </dgm:t>
    </dgm:pt>
    <dgm:pt modelId="{CE4E5E1A-9DDF-4B6F-BCC0-711C230D265C}" type="pres">
      <dgm:prSet presAssocID="{3C2EA6E5-C4FE-468B-A94E-3CB77D85F6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2543D8-0B71-4C60-AB87-B0473983F42F}" type="pres">
      <dgm:prSet presAssocID="{1C0CC458-0642-48BB-848E-89115C50A8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A07A0B-DDE8-450F-8800-8360A8B02D25}" type="presOf" srcId="{1C0CC458-0642-48BB-848E-89115C50A8E9}" destId="{292543D8-0B71-4C60-AB87-B0473983F42F}" srcOrd="0" destOrd="0" presId="urn:microsoft.com/office/officeart/2005/8/layout/vList2"/>
    <dgm:cxn modelId="{F148A467-B0A2-45DC-A2D7-584B67CC1436}" srcId="{3C2EA6E5-C4FE-468B-A94E-3CB77D85F68E}" destId="{1C0CC458-0642-48BB-848E-89115C50A8E9}" srcOrd="0" destOrd="0" parTransId="{151211ED-5323-4518-83DA-CAD57390BF2A}" sibTransId="{F8A59267-EA31-4197-B998-6021D6ADDAF5}"/>
    <dgm:cxn modelId="{FAAB66DE-F973-419D-B371-03C0B3B6DBD6}" type="presOf" srcId="{3C2EA6E5-C4FE-468B-A94E-3CB77D85F68E}" destId="{CE4E5E1A-9DDF-4B6F-BCC0-711C230D265C}" srcOrd="0" destOrd="0" presId="urn:microsoft.com/office/officeart/2005/8/layout/vList2"/>
    <dgm:cxn modelId="{7CCB29AD-AC59-452F-82C8-0BC9434C1F2D}" type="presParOf" srcId="{CE4E5E1A-9DDF-4B6F-BCC0-711C230D265C}" destId="{292543D8-0B71-4C60-AB87-B0473983F4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B56488-4B84-4E60-B0ED-56C5A667924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050735-06B6-4524-9D3A-2E7EB19232B2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Решения Совета депутатов городского поселения Малиновский от 28.12.2020 № 109 «О бюджете городского поселения Малиновский на 2021 год и на плановый период 2022 и 2023 годов»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FFFB0D5-F8B4-4E9F-9E96-3E2C57F1DA7E}" type="parTrans" cxnId="{1F2423D9-01B7-4408-B670-11A1F1BD59EA}">
      <dgm:prSet/>
      <dgm:spPr/>
      <dgm:t>
        <a:bodyPr/>
        <a:lstStyle/>
        <a:p>
          <a:endParaRPr lang="ru-RU"/>
        </a:p>
      </dgm:t>
    </dgm:pt>
    <dgm:pt modelId="{1EAC634E-34ED-46FB-864A-257449DBAD52}" type="sibTrans" cxnId="{1F2423D9-01B7-4408-B670-11A1F1BD59EA}">
      <dgm:prSet/>
      <dgm:spPr/>
      <dgm:t>
        <a:bodyPr/>
        <a:lstStyle/>
        <a:p>
          <a:endParaRPr lang="ru-RU"/>
        </a:p>
      </dgm:t>
    </dgm:pt>
    <dgm:pt modelId="{A0FE0264-79D8-45DA-A313-49B4E5FA74C4}" type="pres">
      <dgm:prSet presAssocID="{27B56488-4B84-4E60-B0ED-56C5A66792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B31F8A-D448-44C3-8309-C14EF8B02771}" type="pres">
      <dgm:prSet presAssocID="{A0050735-06B6-4524-9D3A-2E7EB19232B2}" presName="circle1" presStyleLbl="node1" presStyleIdx="0" presStyleCnt="1"/>
      <dgm:spPr/>
    </dgm:pt>
    <dgm:pt modelId="{A569187D-BAFF-4F17-9638-3BCEB1B4B81D}" type="pres">
      <dgm:prSet presAssocID="{A0050735-06B6-4524-9D3A-2E7EB19232B2}" presName="space" presStyleCnt="0"/>
      <dgm:spPr/>
    </dgm:pt>
    <dgm:pt modelId="{759819AC-FA93-4695-A4D4-48618CEC295C}" type="pres">
      <dgm:prSet presAssocID="{A0050735-06B6-4524-9D3A-2E7EB19232B2}" presName="rect1" presStyleLbl="alignAcc1" presStyleIdx="0" presStyleCnt="1" custScaleX="104464" custLinFactNeighborX="-785" custLinFactNeighborY="-16913"/>
      <dgm:spPr/>
      <dgm:t>
        <a:bodyPr/>
        <a:lstStyle/>
        <a:p>
          <a:endParaRPr lang="ru-RU"/>
        </a:p>
      </dgm:t>
    </dgm:pt>
    <dgm:pt modelId="{24A6387F-11DB-4054-BDB3-75E3D2A54295}" type="pres">
      <dgm:prSet presAssocID="{A0050735-06B6-4524-9D3A-2E7EB19232B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A21674-9418-4B6F-91B6-CD739F73A72B}" type="presOf" srcId="{27B56488-4B84-4E60-B0ED-56C5A6679247}" destId="{A0FE0264-79D8-45DA-A313-49B4E5FA74C4}" srcOrd="0" destOrd="0" presId="urn:microsoft.com/office/officeart/2005/8/layout/target3"/>
    <dgm:cxn modelId="{F882152D-929C-4681-8CFD-3F2521954A56}" type="presOf" srcId="{A0050735-06B6-4524-9D3A-2E7EB19232B2}" destId="{24A6387F-11DB-4054-BDB3-75E3D2A54295}" srcOrd="1" destOrd="0" presId="urn:microsoft.com/office/officeart/2005/8/layout/target3"/>
    <dgm:cxn modelId="{D381773F-591F-45F7-B38C-A783183C1F97}" type="presOf" srcId="{A0050735-06B6-4524-9D3A-2E7EB19232B2}" destId="{759819AC-FA93-4695-A4D4-48618CEC295C}" srcOrd="0" destOrd="0" presId="urn:microsoft.com/office/officeart/2005/8/layout/target3"/>
    <dgm:cxn modelId="{1F2423D9-01B7-4408-B670-11A1F1BD59EA}" srcId="{27B56488-4B84-4E60-B0ED-56C5A6679247}" destId="{A0050735-06B6-4524-9D3A-2E7EB19232B2}" srcOrd="0" destOrd="0" parTransId="{CFFFB0D5-F8B4-4E9F-9E96-3E2C57F1DA7E}" sibTransId="{1EAC634E-34ED-46FB-864A-257449DBAD52}"/>
    <dgm:cxn modelId="{39771642-0A2E-445A-9545-A0A6660C8621}" type="presParOf" srcId="{A0FE0264-79D8-45DA-A313-49B4E5FA74C4}" destId="{8DB31F8A-D448-44C3-8309-C14EF8B02771}" srcOrd="0" destOrd="0" presId="urn:microsoft.com/office/officeart/2005/8/layout/target3"/>
    <dgm:cxn modelId="{37D7741A-B857-419D-9606-9F3A781ED9F9}" type="presParOf" srcId="{A0FE0264-79D8-45DA-A313-49B4E5FA74C4}" destId="{A569187D-BAFF-4F17-9638-3BCEB1B4B81D}" srcOrd="1" destOrd="0" presId="urn:microsoft.com/office/officeart/2005/8/layout/target3"/>
    <dgm:cxn modelId="{E5F8206B-DABD-4223-B89B-BD2DF32FD298}" type="presParOf" srcId="{A0FE0264-79D8-45DA-A313-49B4E5FA74C4}" destId="{759819AC-FA93-4695-A4D4-48618CEC295C}" srcOrd="2" destOrd="0" presId="urn:microsoft.com/office/officeart/2005/8/layout/target3"/>
    <dgm:cxn modelId="{F04BF7F7-5D71-455E-8294-BBBADC7B5E7B}" type="presParOf" srcId="{A0FE0264-79D8-45DA-A313-49B4E5FA74C4}" destId="{24A6387F-11DB-4054-BDB3-75E3D2A5429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1EDF46-C43A-4873-B2D6-908E18192A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318BA-8900-485A-ACA2-1C5E110745CE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Формирование бюджета городского поселения Малиновский осуществлялось в соответствии с: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7AB67B8-0684-4ABF-AEAD-9C58F67BE7DB}" type="parTrans" cxnId="{E5976BFE-1873-4093-A041-DAF3EE274746}">
      <dgm:prSet/>
      <dgm:spPr/>
      <dgm:t>
        <a:bodyPr/>
        <a:lstStyle/>
        <a:p>
          <a:endParaRPr lang="ru-RU"/>
        </a:p>
      </dgm:t>
    </dgm:pt>
    <dgm:pt modelId="{EFBE0F6F-4549-46C1-B0B0-7775F925882F}" type="sibTrans" cxnId="{E5976BFE-1873-4093-A041-DAF3EE274746}">
      <dgm:prSet/>
      <dgm:spPr/>
      <dgm:t>
        <a:bodyPr/>
        <a:lstStyle/>
        <a:p>
          <a:endParaRPr lang="ru-RU"/>
        </a:p>
      </dgm:t>
    </dgm:pt>
    <dgm:pt modelId="{4B2BD88F-ECE4-42DB-AB46-59F4B6716ECF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«Бюджетным кодексом Российской Федерации» от 31.07.1998 № 145-ФЗ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AF14402-6060-4461-89B8-12F936F38E48}" type="parTrans" cxnId="{AD738141-BD6B-43F6-A8B7-60985E91ECA8}">
      <dgm:prSet/>
      <dgm:spPr/>
      <dgm:t>
        <a:bodyPr/>
        <a:lstStyle/>
        <a:p>
          <a:endParaRPr lang="ru-RU"/>
        </a:p>
      </dgm:t>
    </dgm:pt>
    <dgm:pt modelId="{D2764683-1125-4957-B679-0AA60B6E769E}" type="sibTrans" cxnId="{AD738141-BD6B-43F6-A8B7-60985E91ECA8}">
      <dgm:prSet/>
      <dgm:spPr/>
      <dgm:t>
        <a:bodyPr/>
        <a:lstStyle/>
        <a:p>
          <a:endParaRPr lang="ru-RU"/>
        </a:p>
      </dgm:t>
    </dgm:pt>
    <dgm:pt modelId="{250D7899-6716-4E58-BD56-F8D174474751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Решением Совета депутатов городского поселения Малиновский от 25.03.2013     № 159 «О Положении о бюджетном процессе городского поселения Малиновский»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A44AF06-FB67-4111-B36E-66BD048905B2}" type="parTrans" cxnId="{6232B43A-6438-4C99-8C33-241E6BA1E3C5}">
      <dgm:prSet/>
      <dgm:spPr/>
      <dgm:t>
        <a:bodyPr/>
        <a:lstStyle/>
        <a:p>
          <a:endParaRPr lang="ru-RU"/>
        </a:p>
      </dgm:t>
    </dgm:pt>
    <dgm:pt modelId="{D4907C01-5169-4D1E-B048-11F6D3918396}" type="sibTrans" cxnId="{6232B43A-6438-4C99-8C33-241E6BA1E3C5}">
      <dgm:prSet/>
      <dgm:spPr/>
      <dgm:t>
        <a:bodyPr/>
        <a:lstStyle/>
        <a:p>
          <a:endParaRPr lang="ru-RU"/>
        </a:p>
      </dgm:t>
    </dgm:pt>
    <dgm:pt modelId="{C36FAC89-FF7A-49F4-83FA-F0FD863159CF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Федеральным законом от 06.10.2003 № 131-ФЗ «Об общих принципах организации местного самоуправления в Российской Федерации»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671A571-ADC5-44AC-9B2D-C776761D1072}" type="parTrans" cxnId="{D98FD69B-B73C-4C21-8E6C-E14945FBF8AF}">
      <dgm:prSet/>
      <dgm:spPr/>
      <dgm:t>
        <a:bodyPr/>
        <a:lstStyle/>
        <a:p>
          <a:endParaRPr lang="ru-RU"/>
        </a:p>
      </dgm:t>
    </dgm:pt>
    <dgm:pt modelId="{902D7FCD-55C8-425E-A2D0-34E8A0CCF1CD}" type="sibTrans" cxnId="{D98FD69B-B73C-4C21-8E6C-E14945FBF8AF}">
      <dgm:prSet/>
      <dgm:spPr/>
      <dgm:t>
        <a:bodyPr/>
        <a:lstStyle/>
        <a:p>
          <a:endParaRPr lang="ru-RU"/>
        </a:p>
      </dgm:t>
    </dgm:pt>
    <dgm:pt modelId="{B64DE9D6-6773-413F-AFD1-DE34839285F8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Уставом городского поселения Малиновский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5B3F892-FF5B-4390-9EFE-F48778BABD8B}" type="parTrans" cxnId="{B56F5ADC-8470-455F-8E7C-D05B395F0353}">
      <dgm:prSet/>
      <dgm:spPr/>
      <dgm:t>
        <a:bodyPr/>
        <a:lstStyle/>
        <a:p>
          <a:endParaRPr lang="ru-RU"/>
        </a:p>
      </dgm:t>
    </dgm:pt>
    <dgm:pt modelId="{BCF9C882-C575-423D-95F6-C9458EC79F67}" type="sibTrans" cxnId="{B56F5ADC-8470-455F-8E7C-D05B395F0353}">
      <dgm:prSet/>
      <dgm:spPr/>
      <dgm:t>
        <a:bodyPr/>
        <a:lstStyle/>
        <a:p>
          <a:endParaRPr lang="ru-RU"/>
        </a:p>
      </dgm:t>
    </dgm:pt>
    <dgm:pt modelId="{90777815-0ABF-4E2C-B810-A6C7AD2FD99F}" type="pres">
      <dgm:prSet presAssocID="{751EDF46-C43A-4873-B2D6-908E18192A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3D015F-3C53-4955-854D-A06C44B07DD7}" type="pres">
      <dgm:prSet presAssocID="{647318BA-8900-485A-ACA2-1C5E110745CE}" presName="hierRoot1" presStyleCnt="0">
        <dgm:presLayoutVars>
          <dgm:hierBranch val="init"/>
        </dgm:presLayoutVars>
      </dgm:prSet>
      <dgm:spPr/>
    </dgm:pt>
    <dgm:pt modelId="{E4ED8A87-BF5E-4431-A37A-281B37AC3FCA}" type="pres">
      <dgm:prSet presAssocID="{647318BA-8900-485A-ACA2-1C5E110745CE}" presName="rootComposite1" presStyleCnt="0"/>
      <dgm:spPr/>
    </dgm:pt>
    <dgm:pt modelId="{3939E988-A618-4FFE-AF2A-B7DCF75C8419}" type="pres">
      <dgm:prSet presAssocID="{647318BA-8900-485A-ACA2-1C5E110745CE}" presName="rootText1" presStyleLbl="node0" presStyleIdx="0" presStyleCnt="1" custScaleX="293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E32234-DFD9-4480-A8A6-CB664EFFDE1C}" type="pres">
      <dgm:prSet presAssocID="{647318BA-8900-485A-ACA2-1C5E110745C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1BBDCAF-3240-4AF4-A4E1-5AEE4E071C78}" type="pres">
      <dgm:prSet presAssocID="{647318BA-8900-485A-ACA2-1C5E110745CE}" presName="hierChild2" presStyleCnt="0"/>
      <dgm:spPr/>
    </dgm:pt>
    <dgm:pt modelId="{20E0BB9D-12C9-477D-8181-4A6BF67B8BEE}" type="pres">
      <dgm:prSet presAssocID="{DAF14402-6060-4461-89B8-12F936F38E4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A866D8A-7644-4C73-8B9F-F44B516ECC15}" type="pres">
      <dgm:prSet presAssocID="{4B2BD88F-ECE4-42DB-AB46-59F4B6716ECF}" presName="hierRoot2" presStyleCnt="0">
        <dgm:presLayoutVars>
          <dgm:hierBranch val="init"/>
        </dgm:presLayoutVars>
      </dgm:prSet>
      <dgm:spPr/>
    </dgm:pt>
    <dgm:pt modelId="{8FB22A71-9116-42C9-A353-9B056C933D12}" type="pres">
      <dgm:prSet presAssocID="{4B2BD88F-ECE4-42DB-AB46-59F4B6716ECF}" presName="rootComposite" presStyleCnt="0"/>
      <dgm:spPr/>
    </dgm:pt>
    <dgm:pt modelId="{92DD4AD6-FC14-4443-AA45-E0A9E674DD69}" type="pres">
      <dgm:prSet presAssocID="{4B2BD88F-ECE4-42DB-AB46-59F4B6716ECF}" presName="rootText" presStyleLbl="node2" presStyleIdx="0" presStyleCnt="4" custScaleY="174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8F23B-AB19-4D7A-800E-76944785843A}" type="pres">
      <dgm:prSet presAssocID="{4B2BD88F-ECE4-42DB-AB46-59F4B6716ECF}" presName="rootConnector" presStyleLbl="node2" presStyleIdx="0" presStyleCnt="4"/>
      <dgm:spPr/>
      <dgm:t>
        <a:bodyPr/>
        <a:lstStyle/>
        <a:p>
          <a:endParaRPr lang="ru-RU"/>
        </a:p>
      </dgm:t>
    </dgm:pt>
    <dgm:pt modelId="{6969D472-8ABA-4BC7-81A1-967B13A027ED}" type="pres">
      <dgm:prSet presAssocID="{4B2BD88F-ECE4-42DB-AB46-59F4B6716ECF}" presName="hierChild4" presStyleCnt="0"/>
      <dgm:spPr/>
    </dgm:pt>
    <dgm:pt modelId="{111E7C97-739B-47E2-8DB4-03458E7A6ED0}" type="pres">
      <dgm:prSet presAssocID="{4B2BD88F-ECE4-42DB-AB46-59F4B6716ECF}" presName="hierChild5" presStyleCnt="0"/>
      <dgm:spPr/>
    </dgm:pt>
    <dgm:pt modelId="{272D0331-6B7A-483D-9D7F-4B89ACCD0D34}" type="pres">
      <dgm:prSet presAssocID="{BA44AF06-FB67-4111-B36E-66BD048905B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950494A-6A06-4F70-B745-9D35557804A8}" type="pres">
      <dgm:prSet presAssocID="{250D7899-6716-4E58-BD56-F8D174474751}" presName="hierRoot2" presStyleCnt="0">
        <dgm:presLayoutVars>
          <dgm:hierBranch val="init"/>
        </dgm:presLayoutVars>
      </dgm:prSet>
      <dgm:spPr/>
    </dgm:pt>
    <dgm:pt modelId="{18552E5C-E66D-488D-AD10-87BC8E44943C}" type="pres">
      <dgm:prSet presAssocID="{250D7899-6716-4E58-BD56-F8D174474751}" presName="rootComposite" presStyleCnt="0"/>
      <dgm:spPr/>
    </dgm:pt>
    <dgm:pt modelId="{F7277C1A-5B03-47D4-B894-8E2FE24697A5}" type="pres">
      <dgm:prSet presAssocID="{250D7899-6716-4E58-BD56-F8D174474751}" presName="rootText" presStyleLbl="node2" presStyleIdx="1" presStyleCnt="4" custScaleY="264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4FC42D-0BAA-44A6-8B1A-1678D9BCF570}" type="pres">
      <dgm:prSet presAssocID="{250D7899-6716-4E58-BD56-F8D174474751}" presName="rootConnector" presStyleLbl="node2" presStyleIdx="1" presStyleCnt="4"/>
      <dgm:spPr/>
      <dgm:t>
        <a:bodyPr/>
        <a:lstStyle/>
        <a:p>
          <a:endParaRPr lang="ru-RU"/>
        </a:p>
      </dgm:t>
    </dgm:pt>
    <dgm:pt modelId="{2DDB02D1-65AC-48AA-94BB-B1A06EBA8840}" type="pres">
      <dgm:prSet presAssocID="{250D7899-6716-4E58-BD56-F8D174474751}" presName="hierChild4" presStyleCnt="0"/>
      <dgm:spPr/>
    </dgm:pt>
    <dgm:pt modelId="{BF02A2F7-A404-45A5-9F51-4E6DFC66EF74}" type="pres">
      <dgm:prSet presAssocID="{250D7899-6716-4E58-BD56-F8D174474751}" presName="hierChild5" presStyleCnt="0"/>
      <dgm:spPr/>
    </dgm:pt>
    <dgm:pt modelId="{47DD62B6-5247-421F-A3E9-F9050B6E8E3B}" type="pres">
      <dgm:prSet presAssocID="{9671A571-ADC5-44AC-9B2D-C776761D107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4E435DF-8A4D-459E-86F3-6DF32C12621C}" type="pres">
      <dgm:prSet presAssocID="{C36FAC89-FF7A-49F4-83FA-F0FD863159CF}" presName="hierRoot2" presStyleCnt="0">
        <dgm:presLayoutVars>
          <dgm:hierBranch val="init"/>
        </dgm:presLayoutVars>
      </dgm:prSet>
      <dgm:spPr/>
    </dgm:pt>
    <dgm:pt modelId="{5B867D5D-09CA-453A-B6B0-AAAE96741963}" type="pres">
      <dgm:prSet presAssocID="{C36FAC89-FF7A-49F4-83FA-F0FD863159CF}" presName="rootComposite" presStyleCnt="0"/>
      <dgm:spPr/>
    </dgm:pt>
    <dgm:pt modelId="{1605F729-4C4A-4586-B508-559DF9B30DCE}" type="pres">
      <dgm:prSet presAssocID="{C36FAC89-FF7A-49F4-83FA-F0FD863159CF}" presName="rootText" presStyleLbl="node2" presStyleIdx="2" presStyleCnt="4" custScaleY="280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C4A7BA-0F4F-4E89-8E89-04AC0D8BC4AB}" type="pres">
      <dgm:prSet presAssocID="{C36FAC89-FF7A-49F4-83FA-F0FD863159CF}" presName="rootConnector" presStyleLbl="node2" presStyleIdx="2" presStyleCnt="4"/>
      <dgm:spPr/>
      <dgm:t>
        <a:bodyPr/>
        <a:lstStyle/>
        <a:p>
          <a:endParaRPr lang="ru-RU"/>
        </a:p>
      </dgm:t>
    </dgm:pt>
    <dgm:pt modelId="{982BB8A7-FAB0-4536-8AAD-AE8AB44D7E80}" type="pres">
      <dgm:prSet presAssocID="{C36FAC89-FF7A-49F4-83FA-F0FD863159CF}" presName="hierChild4" presStyleCnt="0"/>
      <dgm:spPr/>
    </dgm:pt>
    <dgm:pt modelId="{A77A72EB-AD6E-47A5-AF68-C0769476199C}" type="pres">
      <dgm:prSet presAssocID="{C36FAC89-FF7A-49F4-83FA-F0FD863159CF}" presName="hierChild5" presStyleCnt="0"/>
      <dgm:spPr/>
    </dgm:pt>
    <dgm:pt modelId="{955853B9-8912-4880-9454-CB7AB0C84891}" type="pres">
      <dgm:prSet presAssocID="{05B3F892-FF5B-4390-9EFE-F48778BABD8B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2D36E60-8063-40B3-9D3F-06154C44FB89}" type="pres">
      <dgm:prSet presAssocID="{B64DE9D6-6773-413F-AFD1-DE34839285F8}" presName="hierRoot2" presStyleCnt="0">
        <dgm:presLayoutVars>
          <dgm:hierBranch val="init"/>
        </dgm:presLayoutVars>
      </dgm:prSet>
      <dgm:spPr/>
    </dgm:pt>
    <dgm:pt modelId="{26416C61-4290-43D9-A004-DD70BF2F879E}" type="pres">
      <dgm:prSet presAssocID="{B64DE9D6-6773-413F-AFD1-DE34839285F8}" presName="rootComposite" presStyleCnt="0"/>
      <dgm:spPr/>
    </dgm:pt>
    <dgm:pt modelId="{6DEC69F9-64AE-4333-AD1A-52F71C973A57}" type="pres">
      <dgm:prSet presAssocID="{B64DE9D6-6773-413F-AFD1-DE34839285F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D660BB-AA3E-41D3-8A27-A3612AC73799}" type="pres">
      <dgm:prSet presAssocID="{B64DE9D6-6773-413F-AFD1-DE34839285F8}" presName="rootConnector" presStyleLbl="node2" presStyleIdx="3" presStyleCnt="4"/>
      <dgm:spPr/>
      <dgm:t>
        <a:bodyPr/>
        <a:lstStyle/>
        <a:p>
          <a:endParaRPr lang="ru-RU"/>
        </a:p>
      </dgm:t>
    </dgm:pt>
    <dgm:pt modelId="{2181B017-C798-43F8-91FB-398387D59C2B}" type="pres">
      <dgm:prSet presAssocID="{B64DE9D6-6773-413F-AFD1-DE34839285F8}" presName="hierChild4" presStyleCnt="0"/>
      <dgm:spPr/>
    </dgm:pt>
    <dgm:pt modelId="{9F38E99D-1BB6-4954-9CE6-D1A4E67AB1BC}" type="pres">
      <dgm:prSet presAssocID="{B64DE9D6-6773-413F-AFD1-DE34839285F8}" presName="hierChild5" presStyleCnt="0"/>
      <dgm:spPr/>
    </dgm:pt>
    <dgm:pt modelId="{2A63B323-6693-4C36-BF34-6ADEB641316D}" type="pres">
      <dgm:prSet presAssocID="{647318BA-8900-485A-ACA2-1C5E110745CE}" presName="hierChild3" presStyleCnt="0"/>
      <dgm:spPr/>
    </dgm:pt>
  </dgm:ptLst>
  <dgm:cxnLst>
    <dgm:cxn modelId="{5B095E24-B512-4F33-8371-461317D0C831}" type="presOf" srcId="{647318BA-8900-485A-ACA2-1C5E110745CE}" destId="{CBE32234-DFD9-4480-A8A6-CB664EFFDE1C}" srcOrd="1" destOrd="0" presId="urn:microsoft.com/office/officeart/2005/8/layout/orgChart1"/>
    <dgm:cxn modelId="{EE0EDAE1-E4FE-425A-A690-E53A8B4B7150}" type="presOf" srcId="{4B2BD88F-ECE4-42DB-AB46-59F4B6716ECF}" destId="{92DD4AD6-FC14-4443-AA45-E0A9E674DD69}" srcOrd="0" destOrd="0" presId="urn:microsoft.com/office/officeart/2005/8/layout/orgChart1"/>
    <dgm:cxn modelId="{B6E75D6E-FA55-431F-B559-FE75E282625E}" type="presOf" srcId="{751EDF46-C43A-4873-B2D6-908E18192A5D}" destId="{90777815-0ABF-4E2C-B810-A6C7AD2FD99F}" srcOrd="0" destOrd="0" presId="urn:microsoft.com/office/officeart/2005/8/layout/orgChart1"/>
    <dgm:cxn modelId="{BB7B79F6-8B11-433C-B6B8-2578F9790FF5}" type="presOf" srcId="{05B3F892-FF5B-4390-9EFE-F48778BABD8B}" destId="{955853B9-8912-4880-9454-CB7AB0C84891}" srcOrd="0" destOrd="0" presId="urn:microsoft.com/office/officeart/2005/8/layout/orgChart1"/>
    <dgm:cxn modelId="{6232B43A-6438-4C99-8C33-241E6BA1E3C5}" srcId="{647318BA-8900-485A-ACA2-1C5E110745CE}" destId="{250D7899-6716-4E58-BD56-F8D174474751}" srcOrd="1" destOrd="0" parTransId="{BA44AF06-FB67-4111-B36E-66BD048905B2}" sibTransId="{D4907C01-5169-4D1E-B048-11F6D3918396}"/>
    <dgm:cxn modelId="{FDD82290-1246-435E-8602-55A6999ACD43}" type="presOf" srcId="{9671A571-ADC5-44AC-9B2D-C776761D1072}" destId="{47DD62B6-5247-421F-A3E9-F9050B6E8E3B}" srcOrd="0" destOrd="0" presId="urn:microsoft.com/office/officeart/2005/8/layout/orgChart1"/>
    <dgm:cxn modelId="{3FAC2214-7584-4BAB-850F-0A9B59FBD119}" type="presOf" srcId="{C36FAC89-FF7A-49F4-83FA-F0FD863159CF}" destId="{7AC4A7BA-0F4F-4E89-8E89-04AC0D8BC4AB}" srcOrd="1" destOrd="0" presId="urn:microsoft.com/office/officeart/2005/8/layout/orgChart1"/>
    <dgm:cxn modelId="{6142C9C7-6BBF-44C7-8B1E-160EC83EC2FC}" type="presOf" srcId="{B64DE9D6-6773-413F-AFD1-DE34839285F8}" destId="{6DEC69F9-64AE-4333-AD1A-52F71C973A57}" srcOrd="0" destOrd="0" presId="urn:microsoft.com/office/officeart/2005/8/layout/orgChart1"/>
    <dgm:cxn modelId="{AA481E62-38A4-4C97-AE8D-FE9F6D5D4A13}" type="presOf" srcId="{DAF14402-6060-4461-89B8-12F936F38E48}" destId="{20E0BB9D-12C9-477D-8181-4A6BF67B8BEE}" srcOrd="0" destOrd="0" presId="urn:microsoft.com/office/officeart/2005/8/layout/orgChart1"/>
    <dgm:cxn modelId="{CF5EBA3C-C448-4F0A-AD86-CDFF515EE3E9}" type="presOf" srcId="{C36FAC89-FF7A-49F4-83FA-F0FD863159CF}" destId="{1605F729-4C4A-4586-B508-559DF9B30DCE}" srcOrd="0" destOrd="0" presId="urn:microsoft.com/office/officeart/2005/8/layout/orgChart1"/>
    <dgm:cxn modelId="{E5976BFE-1873-4093-A041-DAF3EE274746}" srcId="{751EDF46-C43A-4873-B2D6-908E18192A5D}" destId="{647318BA-8900-485A-ACA2-1C5E110745CE}" srcOrd="0" destOrd="0" parTransId="{B7AB67B8-0684-4ABF-AEAD-9C58F67BE7DB}" sibTransId="{EFBE0F6F-4549-46C1-B0B0-7775F925882F}"/>
    <dgm:cxn modelId="{D98FD69B-B73C-4C21-8E6C-E14945FBF8AF}" srcId="{647318BA-8900-485A-ACA2-1C5E110745CE}" destId="{C36FAC89-FF7A-49F4-83FA-F0FD863159CF}" srcOrd="2" destOrd="0" parTransId="{9671A571-ADC5-44AC-9B2D-C776761D1072}" sibTransId="{902D7FCD-55C8-425E-A2D0-34E8A0CCF1CD}"/>
    <dgm:cxn modelId="{EE0DD1EC-1CC0-4ADB-A594-04E2AC2A6018}" type="presOf" srcId="{647318BA-8900-485A-ACA2-1C5E110745CE}" destId="{3939E988-A618-4FFE-AF2A-B7DCF75C8419}" srcOrd="0" destOrd="0" presId="urn:microsoft.com/office/officeart/2005/8/layout/orgChart1"/>
    <dgm:cxn modelId="{41646ED2-0B29-4530-BBD9-22EE39F4CC7E}" type="presOf" srcId="{4B2BD88F-ECE4-42DB-AB46-59F4B6716ECF}" destId="{0158F23B-AB19-4D7A-800E-76944785843A}" srcOrd="1" destOrd="0" presId="urn:microsoft.com/office/officeart/2005/8/layout/orgChart1"/>
    <dgm:cxn modelId="{A0B2D87D-E51F-48CF-B2E7-4C6530588281}" type="presOf" srcId="{250D7899-6716-4E58-BD56-F8D174474751}" destId="{F7277C1A-5B03-47D4-B894-8E2FE24697A5}" srcOrd="0" destOrd="0" presId="urn:microsoft.com/office/officeart/2005/8/layout/orgChart1"/>
    <dgm:cxn modelId="{B56F5ADC-8470-455F-8E7C-D05B395F0353}" srcId="{647318BA-8900-485A-ACA2-1C5E110745CE}" destId="{B64DE9D6-6773-413F-AFD1-DE34839285F8}" srcOrd="3" destOrd="0" parTransId="{05B3F892-FF5B-4390-9EFE-F48778BABD8B}" sibTransId="{BCF9C882-C575-423D-95F6-C9458EC79F67}"/>
    <dgm:cxn modelId="{AD738141-BD6B-43F6-A8B7-60985E91ECA8}" srcId="{647318BA-8900-485A-ACA2-1C5E110745CE}" destId="{4B2BD88F-ECE4-42DB-AB46-59F4B6716ECF}" srcOrd="0" destOrd="0" parTransId="{DAF14402-6060-4461-89B8-12F936F38E48}" sibTransId="{D2764683-1125-4957-B679-0AA60B6E769E}"/>
    <dgm:cxn modelId="{2B825C10-D9C1-4722-9A3D-C4B5A9871B61}" type="presOf" srcId="{250D7899-6716-4E58-BD56-F8D174474751}" destId="{EE4FC42D-0BAA-44A6-8B1A-1678D9BCF570}" srcOrd="1" destOrd="0" presId="urn:microsoft.com/office/officeart/2005/8/layout/orgChart1"/>
    <dgm:cxn modelId="{70B45B64-D218-43A8-AB27-0C70C514A7CD}" type="presOf" srcId="{BA44AF06-FB67-4111-B36E-66BD048905B2}" destId="{272D0331-6B7A-483D-9D7F-4B89ACCD0D34}" srcOrd="0" destOrd="0" presId="urn:microsoft.com/office/officeart/2005/8/layout/orgChart1"/>
    <dgm:cxn modelId="{6CAD7078-AA38-4B2A-8621-C229FDB004D2}" type="presOf" srcId="{B64DE9D6-6773-413F-AFD1-DE34839285F8}" destId="{97D660BB-AA3E-41D3-8A27-A3612AC73799}" srcOrd="1" destOrd="0" presId="urn:microsoft.com/office/officeart/2005/8/layout/orgChart1"/>
    <dgm:cxn modelId="{1A329D08-F599-42A3-AF5B-1C613DCF695E}" type="presParOf" srcId="{90777815-0ABF-4E2C-B810-A6C7AD2FD99F}" destId="{5A3D015F-3C53-4955-854D-A06C44B07DD7}" srcOrd="0" destOrd="0" presId="urn:microsoft.com/office/officeart/2005/8/layout/orgChart1"/>
    <dgm:cxn modelId="{35F3611F-6E4A-4EB6-8AAB-D84C1B3ACDC0}" type="presParOf" srcId="{5A3D015F-3C53-4955-854D-A06C44B07DD7}" destId="{E4ED8A87-BF5E-4431-A37A-281B37AC3FCA}" srcOrd="0" destOrd="0" presId="urn:microsoft.com/office/officeart/2005/8/layout/orgChart1"/>
    <dgm:cxn modelId="{8578B46C-62C8-40E1-BB0E-C92ECA728026}" type="presParOf" srcId="{E4ED8A87-BF5E-4431-A37A-281B37AC3FCA}" destId="{3939E988-A618-4FFE-AF2A-B7DCF75C8419}" srcOrd="0" destOrd="0" presId="urn:microsoft.com/office/officeart/2005/8/layout/orgChart1"/>
    <dgm:cxn modelId="{3FC3AADE-5FA9-44BC-A2DA-36095034B919}" type="presParOf" srcId="{E4ED8A87-BF5E-4431-A37A-281B37AC3FCA}" destId="{CBE32234-DFD9-4480-A8A6-CB664EFFDE1C}" srcOrd="1" destOrd="0" presId="urn:microsoft.com/office/officeart/2005/8/layout/orgChart1"/>
    <dgm:cxn modelId="{4F8482CE-2247-4E13-A1DE-5B9B05886F43}" type="presParOf" srcId="{5A3D015F-3C53-4955-854D-A06C44B07DD7}" destId="{61BBDCAF-3240-4AF4-A4E1-5AEE4E071C78}" srcOrd="1" destOrd="0" presId="urn:microsoft.com/office/officeart/2005/8/layout/orgChart1"/>
    <dgm:cxn modelId="{9D93B829-16AF-43D5-B621-A2AB48835EF1}" type="presParOf" srcId="{61BBDCAF-3240-4AF4-A4E1-5AEE4E071C78}" destId="{20E0BB9D-12C9-477D-8181-4A6BF67B8BEE}" srcOrd="0" destOrd="0" presId="urn:microsoft.com/office/officeart/2005/8/layout/orgChart1"/>
    <dgm:cxn modelId="{691CFDDC-EE3A-4A36-B85D-EA2972B35FAD}" type="presParOf" srcId="{61BBDCAF-3240-4AF4-A4E1-5AEE4E071C78}" destId="{AA866D8A-7644-4C73-8B9F-F44B516ECC15}" srcOrd="1" destOrd="0" presId="urn:microsoft.com/office/officeart/2005/8/layout/orgChart1"/>
    <dgm:cxn modelId="{B89FE306-F09B-4182-9A7C-09D91874E14D}" type="presParOf" srcId="{AA866D8A-7644-4C73-8B9F-F44B516ECC15}" destId="{8FB22A71-9116-42C9-A353-9B056C933D12}" srcOrd="0" destOrd="0" presId="urn:microsoft.com/office/officeart/2005/8/layout/orgChart1"/>
    <dgm:cxn modelId="{222056A1-0FDF-4FC3-8D92-9BF5A060C420}" type="presParOf" srcId="{8FB22A71-9116-42C9-A353-9B056C933D12}" destId="{92DD4AD6-FC14-4443-AA45-E0A9E674DD69}" srcOrd="0" destOrd="0" presId="urn:microsoft.com/office/officeart/2005/8/layout/orgChart1"/>
    <dgm:cxn modelId="{C2FD70B5-4979-4EF3-AAE4-8A5A0CB3FC5A}" type="presParOf" srcId="{8FB22A71-9116-42C9-A353-9B056C933D12}" destId="{0158F23B-AB19-4D7A-800E-76944785843A}" srcOrd="1" destOrd="0" presId="urn:microsoft.com/office/officeart/2005/8/layout/orgChart1"/>
    <dgm:cxn modelId="{216E1A59-EBA7-4809-8225-E0F9B518C5C2}" type="presParOf" srcId="{AA866D8A-7644-4C73-8B9F-F44B516ECC15}" destId="{6969D472-8ABA-4BC7-81A1-967B13A027ED}" srcOrd="1" destOrd="0" presId="urn:microsoft.com/office/officeart/2005/8/layout/orgChart1"/>
    <dgm:cxn modelId="{605D196B-C5D3-4DA2-AFB4-342D37EA4C63}" type="presParOf" srcId="{AA866D8A-7644-4C73-8B9F-F44B516ECC15}" destId="{111E7C97-739B-47E2-8DB4-03458E7A6ED0}" srcOrd="2" destOrd="0" presId="urn:microsoft.com/office/officeart/2005/8/layout/orgChart1"/>
    <dgm:cxn modelId="{495B729B-4031-476E-B7BC-0D69682EED4F}" type="presParOf" srcId="{61BBDCAF-3240-4AF4-A4E1-5AEE4E071C78}" destId="{272D0331-6B7A-483D-9D7F-4B89ACCD0D34}" srcOrd="2" destOrd="0" presId="urn:microsoft.com/office/officeart/2005/8/layout/orgChart1"/>
    <dgm:cxn modelId="{DB83B715-4B21-4C88-8C79-0CB669DCCA03}" type="presParOf" srcId="{61BBDCAF-3240-4AF4-A4E1-5AEE4E071C78}" destId="{6950494A-6A06-4F70-B745-9D35557804A8}" srcOrd="3" destOrd="0" presId="urn:microsoft.com/office/officeart/2005/8/layout/orgChart1"/>
    <dgm:cxn modelId="{0679CA2A-FC60-4928-A3F0-E537E9F2CEDC}" type="presParOf" srcId="{6950494A-6A06-4F70-B745-9D35557804A8}" destId="{18552E5C-E66D-488D-AD10-87BC8E44943C}" srcOrd="0" destOrd="0" presId="urn:microsoft.com/office/officeart/2005/8/layout/orgChart1"/>
    <dgm:cxn modelId="{F7BDD216-073C-439B-951D-AB924311534F}" type="presParOf" srcId="{18552E5C-E66D-488D-AD10-87BC8E44943C}" destId="{F7277C1A-5B03-47D4-B894-8E2FE24697A5}" srcOrd="0" destOrd="0" presId="urn:microsoft.com/office/officeart/2005/8/layout/orgChart1"/>
    <dgm:cxn modelId="{11716C99-F939-4DC2-812E-0375EE8752A8}" type="presParOf" srcId="{18552E5C-E66D-488D-AD10-87BC8E44943C}" destId="{EE4FC42D-0BAA-44A6-8B1A-1678D9BCF570}" srcOrd="1" destOrd="0" presId="urn:microsoft.com/office/officeart/2005/8/layout/orgChart1"/>
    <dgm:cxn modelId="{F6842865-D24B-4846-9632-678E8798CF34}" type="presParOf" srcId="{6950494A-6A06-4F70-B745-9D35557804A8}" destId="{2DDB02D1-65AC-48AA-94BB-B1A06EBA8840}" srcOrd="1" destOrd="0" presId="urn:microsoft.com/office/officeart/2005/8/layout/orgChart1"/>
    <dgm:cxn modelId="{27D2EC19-3C65-4694-9740-08FA8207D087}" type="presParOf" srcId="{6950494A-6A06-4F70-B745-9D35557804A8}" destId="{BF02A2F7-A404-45A5-9F51-4E6DFC66EF74}" srcOrd="2" destOrd="0" presId="urn:microsoft.com/office/officeart/2005/8/layout/orgChart1"/>
    <dgm:cxn modelId="{4C94EAB5-AA12-420F-9CF9-56685E53148A}" type="presParOf" srcId="{61BBDCAF-3240-4AF4-A4E1-5AEE4E071C78}" destId="{47DD62B6-5247-421F-A3E9-F9050B6E8E3B}" srcOrd="4" destOrd="0" presId="urn:microsoft.com/office/officeart/2005/8/layout/orgChart1"/>
    <dgm:cxn modelId="{532202C8-A138-48B8-A57A-AE3B91711691}" type="presParOf" srcId="{61BBDCAF-3240-4AF4-A4E1-5AEE4E071C78}" destId="{C4E435DF-8A4D-459E-86F3-6DF32C12621C}" srcOrd="5" destOrd="0" presId="urn:microsoft.com/office/officeart/2005/8/layout/orgChart1"/>
    <dgm:cxn modelId="{5CC93F23-C97A-4FA9-B55B-320DE0167618}" type="presParOf" srcId="{C4E435DF-8A4D-459E-86F3-6DF32C12621C}" destId="{5B867D5D-09CA-453A-B6B0-AAAE96741963}" srcOrd="0" destOrd="0" presId="urn:microsoft.com/office/officeart/2005/8/layout/orgChart1"/>
    <dgm:cxn modelId="{0A66ABA1-BF2B-459E-9BB8-6467B327550B}" type="presParOf" srcId="{5B867D5D-09CA-453A-B6B0-AAAE96741963}" destId="{1605F729-4C4A-4586-B508-559DF9B30DCE}" srcOrd="0" destOrd="0" presId="urn:microsoft.com/office/officeart/2005/8/layout/orgChart1"/>
    <dgm:cxn modelId="{CC2294B4-5D74-4776-870A-C8C87D4D5517}" type="presParOf" srcId="{5B867D5D-09CA-453A-B6B0-AAAE96741963}" destId="{7AC4A7BA-0F4F-4E89-8E89-04AC0D8BC4AB}" srcOrd="1" destOrd="0" presId="urn:microsoft.com/office/officeart/2005/8/layout/orgChart1"/>
    <dgm:cxn modelId="{5D4D19CE-F628-4898-AF38-AEFB289A0C7C}" type="presParOf" srcId="{C4E435DF-8A4D-459E-86F3-6DF32C12621C}" destId="{982BB8A7-FAB0-4536-8AAD-AE8AB44D7E80}" srcOrd="1" destOrd="0" presId="urn:microsoft.com/office/officeart/2005/8/layout/orgChart1"/>
    <dgm:cxn modelId="{F7C8ED4F-8815-4D7C-953D-E47A37317E22}" type="presParOf" srcId="{C4E435DF-8A4D-459E-86F3-6DF32C12621C}" destId="{A77A72EB-AD6E-47A5-AF68-C0769476199C}" srcOrd="2" destOrd="0" presId="urn:microsoft.com/office/officeart/2005/8/layout/orgChart1"/>
    <dgm:cxn modelId="{5F1FE980-FD1F-49E6-9647-FC247131182E}" type="presParOf" srcId="{61BBDCAF-3240-4AF4-A4E1-5AEE4E071C78}" destId="{955853B9-8912-4880-9454-CB7AB0C84891}" srcOrd="6" destOrd="0" presId="urn:microsoft.com/office/officeart/2005/8/layout/orgChart1"/>
    <dgm:cxn modelId="{423FFCAC-FFF0-43E6-A249-46D7A2A7BB6E}" type="presParOf" srcId="{61BBDCAF-3240-4AF4-A4E1-5AEE4E071C78}" destId="{C2D36E60-8063-40B3-9D3F-06154C44FB89}" srcOrd="7" destOrd="0" presId="urn:microsoft.com/office/officeart/2005/8/layout/orgChart1"/>
    <dgm:cxn modelId="{9993E1EF-5919-4339-BC2E-600A50F5CA69}" type="presParOf" srcId="{C2D36E60-8063-40B3-9D3F-06154C44FB89}" destId="{26416C61-4290-43D9-A004-DD70BF2F879E}" srcOrd="0" destOrd="0" presId="urn:microsoft.com/office/officeart/2005/8/layout/orgChart1"/>
    <dgm:cxn modelId="{1D0FC0BC-66EF-41CA-8331-67C538550A6A}" type="presParOf" srcId="{26416C61-4290-43D9-A004-DD70BF2F879E}" destId="{6DEC69F9-64AE-4333-AD1A-52F71C973A57}" srcOrd="0" destOrd="0" presId="urn:microsoft.com/office/officeart/2005/8/layout/orgChart1"/>
    <dgm:cxn modelId="{BE2DA518-E2C3-459F-A3D9-3D6D43104A94}" type="presParOf" srcId="{26416C61-4290-43D9-A004-DD70BF2F879E}" destId="{97D660BB-AA3E-41D3-8A27-A3612AC73799}" srcOrd="1" destOrd="0" presId="urn:microsoft.com/office/officeart/2005/8/layout/orgChart1"/>
    <dgm:cxn modelId="{214A5CC6-A3E9-4334-89FC-0ACEF3C0540F}" type="presParOf" srcId="{C2D36E60-8063-40B3-9D3F-06154C44FB89}" destId="{2181B017-C798-43F8-91FB-398387D59C2B}" srcOrd="1" destOrd="0" presId="urn:microsoft.com/office/officeart/2005/8/layout/orgChart1"/>
    <dgm:cxn modelId="{4FE9605C-9B68-45F6-98A3-F943A6F01B3A}" type="presParOf" srcId="{C2D36E60-8063-40B3-9D3F-06154C44FB89}" destId="{9F38E99D-1BB6-4954-9CE6-D1A4E67AB1BC}" srcOrd="2" destOrd="0" presId="urn:microsoft.com/office/officeart/2005/8/layout/orgChart1"/>
    <dgm:cxn modelId="{C20BD673-A26C-4A5D-80AC-EAA34515CE35}" type="presParOf" srcId="{5A3D015F-3C53-4955-854D-A06C44B07DD7}" destId="{2A63B323-6693-4C36-BF34-6ADEB64131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29D5C-0395-4AC5-922F-4D9D57FDBBDD}">
      <dsp:nvSpPr>
        <dsp:cNvPr id="0" name=""/>
        <dsp:cNvSpPr/>
      </dsp:nvSpPr>
      <dsp:spPr>
        <a:xfrm>
          <a:off x="0" y="481186"/>
          <a:ext cx="8496944" cy="5230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БЮДЖЕТ </a:t>
          </a:r>
          <a:br>
            <a:rPr lang="ru-RU" sz="2600" b="1" kern="1200" dirty="0" smtClean="0"/>
          </a:br>
          <a:r>
            <a:rPr lang="ru-RU" sz="2000" b="1" kern="1200" dirty="0" smtClean="0"/>
            <a:t>ГОРОДСКОГО ПОСЕЛЕНИЯ МАЛИНОВСКИЙ </a:t>
          </a:r>
          <a:br>
            <a:rPr lang="ru-RU" sz="2000" b="1" kern="1200" dirty="0" smtClean="0"/>
          </a:br>
          <a:r>
            <a:rPr lang="ru-RU" sz="2000" b="1" kern="1200" dirty="0" smtClean="0"/>
            <a:t>НА 2021 ГОД И НА ПЛАНОВЫЙ ПЕРИОД 2022-2023 ГОДОВ</a:t>
          </a:r>
          <a:endParaRPr lang="ru-RU" sz="2600" b="1" kern="1200" dirty="0" smtClean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 smtClean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 smtClean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 smtClean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 smtClean="0"/>
        </a:p>
      </dsp:txBody>
      <dsp:txXfrm>
        <a:off x="255323" y="736509"/>
        <a:ext cx="7986298" cy="4719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3AADC-F7E3-4CA4-9477-AEE2123507FB}">
      <dsp:nvSpPr>
        <dsp:cNvPr id="0" name=""/>
        <dsp:cNvSpPr/>
      </dsp:nvSpPr>
      <dsp:spPr>
        <a:xfrm>
          <a:off x="0" y="90677"/>
          <a:ext cx="8229600" cy="2926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Бюджет поселения формируется на очередной финансовый год и плановый период и принимается решением Совета депутатов городского поселения.</a:t>
          </a:r>
          <a:endParaRPr lang="ru-RU" sz="3000" kern="1200" dirty="0"/>
        </a:p>
      </dsp:txBody>
      <dsp:txXfrm>
        <a:off x="142858" y="233535"/>
        <a:ext cx="7943884" cy="2640746"/>
      </dsp:txXfrm>
    </dsp:sp>
    <dsp:sp modelId="{88478C0C-93DF-4BF7-8A2B-25B98F9664B4}">
      <dsp:nvSpPr>
        <dsp:cNvPr id="0" name=""/>
        <dsp:cNvSpPr/>
      </dsp:nvSpPr>
      <dsp:spPr>
        <a:xfrm>
          <a:off x="0" y="3103540"/>
          <a:ext cx="8229600" cy="2926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Порядок разработки, утверждения и исполнения местного бюджета определяется нормативным правовым актом представительного органа поселения в соответствии с Бюджетным кодексом Российской Федерации.</a:t>
          </a:r>
          <a:endParaRPr lang="ru-RU" sz="3000" kern="1200" dirty="0"/>
        </a:p>
      </dsp:txBody>
      <dsp:txXfrm>
        <a:off x="142858" y="3246398"/>
        <a:ext cx="7943884" cy="2640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342-509A-4B53-8CAA-19211BB5D77D}">
      <dsp:nvSpPr>
        <dsp:cNvPr id="0" name=""/>
        <dsp:cNvSpPr/>
      </dsp:nvSpPr>
      <dsp:spPr>
        <a:xfrm>
          <a:off x="0" y="14796"/>
          <a:ext cx="8424936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Структура доходов бюджета городского поселения Малиновский </a:t>
          </a:r>
          <a:b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2021-2022 годы (тыс. рублей)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7" y="44953"/>
        <a:ext cx="8364622" cy="557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898B2-C1C6-4F1F-865C-98106E939436}">
      <dsp:nvSpPr>
        <dsp:cNvPr id="0" name=""/>
        <dsp:cNvSpPr/>
      </dsp:nvSpPr>
      <dsp:spPr>
        <a:xfrm>
          <a:off x="0" y="8160"/>
          <a:ext cx="8568952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Структура расходов бюджета городского поселения Малиновский </a:t>
          </a:r>
          <a:b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2021-2023 годы (тыс. рублей)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7" y="38317"/>
        <a:ext cx="8508638" cy="557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543D8-0B71-4C60-AB87-B0473983F42F}">
      <dsp:nvSpPr>
        <dsp:cNvPr id="0" name=""/>
        <dsp:cNvSpPr/>
      </dsp:nvSpPr>
      <dsp:spPr>
        <a:xfrm>
          <a:off x="0" y="4359"/>
          <a:ext cx="822960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Муниципальные программы городского поселения Малиновский </a:t>
          </a:r>
          <a:b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на 2020 год и плановый период 2021-2022 годы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26" y="39085"/>
        <a:ext cx="8160148" cy="6419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31F8A-D448-44C3-8309-C14EF8B02771}">
      <dsp:nvSpPr>
        <dsp:cNvPr id="0" name=""/>
        <dsp:cNvSpPr/>
      </dsp:nvSpPr>
      <dsp:spPr>
        <a:xfrm>
          <a:off x="-90004" y="0"/>
          <a:ext cx="720080" cy="7200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819AC-FA93-4695-A4D4-48618CEC295C}">
      <dsp:nvSpPr>
        <dsp:cNvPr id="0" name=""/>
        <dsp:cNvSpPr/>
      </dsp:nvSpPr>
      <dsp:spPr>
        <a:xfrm>
          <a:off x="26717" y="0"/>
          <a:ext cx="8424912" cy="720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Решения Совета депутатов городского поселения Малиновский от 28.12.2020 № 109 «О бюджете городского поселения Малиновский на 2021 год и на плановый период 2022 и 2023 годов»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17" y="0"/>
        <a:ext cx="8424912" cy="7200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853B9-8912-4880-9454-CB7AB0C84891}">
      <dsp:nvSpPr>
        <dsp:cNvPr id="0" name=""/>
        <dsp:cNvSpPr/>
      </dsp:nvSpPr>
      <dsp:spPr>
        <a:xfrm>
          <a:off x="4320479" y="1556063"/>
          <a:ext cx="3383826" cy="39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58"/>
              </a:lnTo>
              <a:lnTo>
                <a:pt x="3383826" y="195758"/>
              </a:lnTo>
              <a:lnTo>
                <a:pt x="3383826" y="3915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D62B6-5247-421F-A3E9-F9050B6E8E3B}">
      <dsp:nvSpPr>
        <dsp:cNvPr id="0" name=""/>
        <dsp:cNvSpPr/>
      </dsp:nvSpPr>
      <dsp:spPr>
        <a:xfrm>
          <a:off x="4320479" y="1556063"/>
          <a:ext cx="1127942" cy="39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58"/>
              </a:lnTo>
              <a:lnTo>
                <a:pt x="1127942" y="195758"/>
              </a:lnTo>
              <a:lnTo>
                <a:pt x="1127942" y="3915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D0331-6B7A-483D-9D7F-4B89ACCD0D34}">
      <dsp:nvSpPr>
        <dsp:cNvPr id="0" name=""/>
        <dsp:cNvSpPr/>
      </dsp:nvSpPr>
      <dsp:spPr>
        <a:xfrm>
          <a:off x="3192537" y="1556063"/>
          <a:ext cx="1127942" cy="391517"/>
        </a:xfrm>
        <a:custGeom>
          <a:avLst/>
          <a:gdLst/>
          <a:ahLst/>
          <a:cxnLst/>
          <a:rect l="0" t="0" r="0" b="0"/>
          <a:pathLst>
            <a:path>
              <a:moveTo>
                <a:pt x="1127942" y="0"/>
              </a:moveTo>
              <a:lnTo>
                <a:pt x="1127942" y="195758"/>
              </a:lnTo>
              <a:lnTo>
                <a:pt x="0" y="195758"/>
              </a:lnTo>
              <a:lnTo>
                <a:pt x="0" y="3915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0BB9D-12C9-477D-8181-4A6BF67B8BEE}">
      <dsp:nvSpPr>
        <dsp:cNvPr id="0" name=""/>
        <dsp:cNvSpPr/>
      </dsp:nvSpPr>
      <dsp:spPr>
        <a:xfrm>
          <a:off x="936653" y="1556063"/>
          <a:ext cx="3383826" cy="391517"/>
        </a:xfrm>
        <a:custGeom>
          <a:avLst/>
          <a:gdLst/>
          <a:ahLst/>
          <a:cxnLst/>
          <a:rect l="0" t="0" r="0" b="0"/>
          <a:pathLst>
            <a:path>
              <a:moveTo>
                <a:pt x="3383826" y="0"/>
              </a:moveTo>
              <a:lnTo>
                <a:pt x="3383826" y="195758"/>
              </a:lnTo>
              <a:lnTo>
                <a:pt x="0" y="195758"/>
              </a:lnTo>
              <a:lnTo>
                <a:pt x="0" y="3915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9E988-A618-4FFE-AF2A-B7DCF75C8419}">
      <dsp:nvSpPr>
        <dsp:cNvPr id="0" name=""/>
        <dsp:cNvSpPr/>
      </dsp:nvSpPr>
      <dsp:spPr>
        <a:xfrm>
          <a:off x="1584176" y="623879"/>
          <a:ext cx="547260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Формирование бюджета городского поселения Малиновский осуществлялось в соответствии с: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4176" y="623879"/>
        <a:ext cx="5472607" cy="932183"/>
      </dsp:txXfrm>
    </dsp:sp>
    <dsp:sp modelId="{92DD4AD6-FC14-4443-AA45-E0A9E674DD69}">
      <dsp:nvSpPr>
        <dsp:cNvPr id="0" name=""/>
        <dsp:cNvSpPr/>
      </dsp:nvSpPr>
      <dsp:spPr>
        <a:xfrm>
          <a:off x="4469" y="1947580"/>
          <a:ext cx="1864367" cy="1628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«Бюджетным кодексом Российской Федерации» от 31.07.1998 № 145-ФЗ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9" y="1947580"/>
        <a:ext cx="1864367" cy="1628627"/>
      </dsp:txXfrm>
    </dsp:sp>
    <dsp:sp modelId="{F7277C1A-5B03-47D4-B894-8E2FE24697A5}">
      <dsp:nvSpPr>
        <dsp:cNvPr id="0" name=""/>
        <dsp:cNvSpPr/>
      </dsp:nvSpPr>
      <dsp:spPr>
        <a:xfrm>
          <a:off x="2260354" y="1947580"/>
          <a:ext cx="1864367" cy="2469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Решением Совета депутатов городского поселения Малиновский от 25.03.2013     № 159 «О Положении о бюджетном процессе городского поселения Малиновский»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0354" y="1947580"/>
        <a:ext cx="1864367" cy="2469093"/>
      </dsp:txXfrm>
    </dsp:sp>
    <dsp:sp modelId="{1605F729-4C4A-4586-B508-559DF9B30DCE}">
      <dsp:nvSpPr>
        <dsp:cNvPr id="0" name=""/>
        <dsp:cNvSpPr/>
      </dsp:nvSpPr>
      <dsp:spPr>
        <a:xfrm>
          <a:off x="4516238" y="1947580"/>
          <a:ext cx="1864367" cy="2613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Федеральным законом от 06.10.2003 № 131-ФЗ «Об общих принципах организации местного самоуправления в Российской Федерации»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6238" y="1947580"/>
        <a:ext cx="1864367" cy="2613115"/>
      </dsp:txXfrm>
    </dsp:sp>
    <dsp:sp modelId="{6DEC69F9-64AE-4333-AD1A-52F71C973A57}">
      <dsp:nvSpPr>
        <dsp:cNvPr id="0" name=""/>
        <dsp:cNvSpPr/>
      </dsp:nvSpPr>
      <dsp:spPr>
        <a:xfrm>
          <a:off x="6772122" y="1947580"/>
          <a:ext cx="186436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Уставом городского поселения Малиновский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72122" y="1947580"/>
        <a:ext cx="1864367" cy="932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7C587-FB44-44EE-ACF5-54C75106C324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8FC4B-6737-407C-9A3F-2E79FBEFFE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3447F-307C-45A7-9BEB-56ECE4FE6B7C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6A23-737C-4D3C-B796-69153A2FB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1C859-6F41-4755-9CB3-5653D75A5F01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E9D0B-0528-4FAF-A4FC-4891729D16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46F33-4242-47CE-96DE-13451F41D5A1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500A7-DEFB-4FC3-8D00-8C0BF2A6C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D48C6-EA59-47DF-B473-ED85334464D1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2526E-E87F-4DD1-A9A8-5834EF5CC9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87407DD-A46C-429E-BD46-40245D7B2756}" type="datetimeFigureOut">
              <a:rPr lang="ru-RU" smtClean="0"/>
              <a:pPr>
                <a:defRPr/>
              </a:pPr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2FCCBD9-15DB-4681-BBF1-99FD51952C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111231"/>
              </p:ext>
            </p:extLst>
          </p:nvPr>
        </p:nvGraphicFramePr>
        <p:xfrm>
          <a:off x="323528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2062697"/>
              </p:ext>
            </p:extLst>
          </p:nvPr>
        </p:nvGraphicFramePr>
        <p:xfrm>
          <a:off x="323528" y="274638"/>
          <a:ext cx="8363272" cy="106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5694399"/>
              </p:ext>
            </p:extLst>
          </p:nvPr>
        </p:nvGraphicFramePr>
        <p:xfrm>
          <a:off x="457200" y="476672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37039"/>
              </p:ext>
            </p:extLst>
          </p:nvPr>
        </p:nvGraphicFramePr>
        <p:xfrm>
          <a:off x="285750" y="1196753"/>
          <a:ext cx="8642349" cy="4176463"/>
        </p:xfrm>
        <a:graphic>
          <a:graphicData uri="http://schemas.openxmlformats.org/drawingml/2006/table">
            <a:tbl>
              <a:tblPr/>
              <a:tblGrid>
                <a:gridCol w="2032809"/>
                <a:gridCol w="1605369"/>
                <a:gridCol w="1548063"/>
                <a:gridCol w="1727361"/>
                <a:gridCol w="1728747"/>
              </a:tblGrid>
              <a:tr h="777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(исполнено)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(утверждено)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(утверждено)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(утверждено)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5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60 045,4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50 838,1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52 168,5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52 958,9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29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60 456,5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50 838,1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52 168,5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52 958,9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363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-411,1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" y="357188"/>
            <a:ext cx="8642350" cy="71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городского поселения Малиновский на 2020 и на плановый период 2021-2023 годов (тыс. рублей)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88" y="571500"/>
            <a:ext cx="2571750" cy="481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1857375"/>
            <a:ext cx="2428875" cy="63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1844675"/>
            <a:ext cx="2428875" cy="779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2188" y="1857375"/>
            <a:ext cx="2428875" cy="779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188" y="3071813"/>
            <a:ext cx="2857500" cy="644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813" y="4941888"/>
            <a:ext cx="2808287" cy="57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 на имущество, земельный налог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063" y="5589588"/>
            <a:ext cx="2857500" cy="5032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19250" y="5661025"/>
            <a:ext cx="2736850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Прочие налоговые доходы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6375" y="3071813"/>
            <a:ext cx="3246438" cy="1149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Доходы, получаемые в виде арендной платы за земельные участки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763713" y="1412875"/>
            <a:ext cx="5545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5" idx="0"/>
          </p:cNvCxnSpPr>
          <p:nvPr/>
        </p:nvCxnSpPr>
        <p:spPr>
          <a:xfrm rot="5400000">
            <a:off x="1547813" y="1628775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7" idx="0"/>
          </p:cNvCxnSpPr>
          <p:nvPr/>
        </p:nvCxnSpPr>
        <p:spPr>
          <a:xfrm rot="5400000">
            <a:off x="7057231" y="1664494"/>
            <a:ext cx="503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2"/>
          </p:cNvCxnSpPr>
          <p:nvPr/>
        </p:nvCxnSpPr>
        <p:spPr>
          <a:xfrm rot="5400000">
            <a:off x="4333875" y="1246188"/>
            <a:ext cx="333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6" idx="0"/>
          </p:cNvCxnSpPr>
          <p:nvPr/>
        </p:nvCxnSpPr>
        <p:spPr>
          <a:xfrm rot="5400000">
            <a:off x="4294188" y="1619250"/>
            <a:ext cx="412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865187" y="4184650"/>
            <a:ext cx="3384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8" idx="1"/>
          </p:cNvCxnSpPr>
          <p:nvPr/>
        </p:nvCxnSpPr>
        <p:spPr>
          <a:xfrm rot="10800000">
            <a:off x="785813" y="3392488"/>
            <a:ext cx="714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9" idx="1"/>
          </p:cNvCxnSpPr>
          <p:nvPr/>
        </p:nvCxnSpPr>
        <p:spPr>
          <a:xfrm rot="10800000">
            <a:off x="833438" y="5227638"/>
            <a:ext cx="714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3" idx="1"/>
          </p:cNvCxnSpPr>
          <p:nvPr/>
        </p:nvCxnSpPr>
        <p:spPr>
          <a:xfrm rot="10800000">
            <a:off x="827088" y="5805488"/>
            <a:ext cx="79216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312319" y="4256882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1" idx="1"/>
          </p:cNvCxnSpPr>
          <p:nvPr/>
        </p:nvCxnSpPr>
        <p:spPr>
          <a:xfrm rot="10800000">
            <a:off x="4932363" y="5876925"/>
            <a:ext cx="6477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2" name="Прямая соединительная линия 46"/>
          <p:cNvCxnSpPr>
            <a:cxnSpLocks noChangeShapeType="1"/>
            <a:stCxn id="14" idx="1"/>
            <a:endCxn id="14" idx="1"/>
          </p:cNvCxnSpPr>
          <p:nvPr/>
        </p:nvCxnSpPr>
        <p:spPr bwMode="auto">
          <a:xfrm>
            <a:off x="5286375" y="3646488"/>
            <a:ext cx="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Прямая соединительная линия 57"/>
          <p:cNvCxnSpPr>
            <a:stCxn id="14" idx="1"/>
          </p:cNvCxnSpPr>
          <p:nvPr/>
        </p:nvCxnSpPr>
        <p:spPr>
          <a:xfrm rot="10800000">
            <a:off x="4932363" y="3644900"/>
            <a:ext cx="3635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4" name="TextBox 58"/>
          <p:cNvSpPr txBox="1">
            <a:spLocks noChangeArrowheads="1"/>
          </p:cNvSpPr>
          <p:nvPr/>
        </p:nvSpPr>
        <p:spPr bwMode="auto">
          <a:xfrm>
            <a:off x="1217613" y="142875"/>
            <a:ext cx="6910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i="1">
                <a:latin typeface="Times New Roman" pitchFamily="18" charset="0"/>
                <a:cs typeface="Times New Roman" pitchFamily="18" charset="0"/>
              </a:rPr>
              <a:t>Структура доходов бюджета городского поселения Малиновский</a:t>
            </a:r>
          </a:p>
        </p:txBody>
      </p:sp>
      <p:graphicFrame>
        <p:nvGraphicFramePr>
          <p:cNvPr id="12379" name="Group 91"/>
          <p:cNvGraphicFramePr>
            <a:graphicFrameLocks noGrp="1"/>
          </p:cNvGraphicFramePr>
          <p:nvPr/>
        </p:nvGraphicFramePr>
        <p:xfrm>
          <a:off x="1547813" y="3933825"/>
          <a:ext cx="2808287" cy="822890"/>
        </p:xfrm>
        <a:graphic>
          <a:graphicData uri="http://schemas.openxmlformats.org/drawingml/2006/table">
            <a:tbl>
              <a:tblPr/>
              <a:tblGrid>
                <a:gridCol w="2808287"/>
              </a:tblGrid>
              <a:tr h="82232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 по под акцизным товарам (бензин, дизельное топливо)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71" name="Line 68"/>
          <p:cNvSpPr>
            <a:spLocks noChangeShapeType="1"/>
          </p:cNvSpPr>
          <p:nvPr/>
        </p:nvSpPr>
        <p:spPr bwMode="auto">
          <a:xfrm>
            <a:off x="827088" y="4365625"/>
            <a:ext cx="720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2380" name="Group 92"/>
          <p:cNvGraphicFramePr>
            <a:graphicFrameLocks noGrp="1"/>
          </p:cNvGraphicFramePr>
          <p:nvPr/>
        </p:nvGraphicFramePr>
        <p:xfrm>
          <a:off x="5364163" y="4365625"/>
          <a:ext cx="3168650" cy="1066800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863600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Прочие поступления от использования имущества, находящегося в собственности поселений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78" name="Line 76"/>
          <p:cNvSpPr>
            <a:spLocks noChangeShapeType="1"/>
          </p:cNvSpPr>
          <p:nvPr/>
        </p:nvSpPr>
        <p:spPr bwMode="auto">
          <a:xfrm>
            <a:off x="4932363" y="5084763"/>
            <a:ext cx="431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00335333"/>
              </p:ext>
            </p:extLst>
          </p:nvPr>
        </p:nvGraphicFramePr>
        <p:xfrm>
          <a:off x="467544" y="333374"/>
          <a:ext cx="8424936" cy="64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6931" name="Group 3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71057"/>
              </p:ext>
            </p:extLst>
          </p:nvPr>
        </p:nvGraphicFramePr>
        <p:xfrm>
          <a:off x="251518" y="1052513"/>
          <a:ext cx="8712969" cy="5183148"/>
        </p:xfrm>
        <a:graphic>
          <a:graphicData uri="http://schemas.openxmlformats.org/drawingml/2006/table">
            <a:tbl>
              <a:tblPr/>
              <a:tblGrid>
                <a:gridCol w="2952330"/>
                <a:gridCol w="1296144"/>
                <a:gridCol w="1584176"/>
                <a:gridCol w="1440160"/>
                <a:gridCol w="1440159"/>
              </a:tblGrid>
              <a:tr h="64829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(исполнено)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(утверждено)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(утверждено)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2023 (утверждено)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3 287,1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2 938,0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3 042,0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3 266,0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Акцизы по подакцизным товарам (бензин, дизельное топливо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2 514,4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2 616,0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2 682,0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2 682,0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 на имущество, земельный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953,6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Прочие 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1 677,1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1 060,0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Прочие поступления от использования имущества, находящегося в собственности поселений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931,7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50 406,9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42 471,1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43 623,8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44 182,5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33893386"/>
              </p:ext>
            </p:extLst>
          </p:nvPr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7174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91136"/>
              </p:ext>
            </p:extLst>
          </p:nvPr>
        </p:nvGraphicFramePr>
        <p:xfrm>
          <a:off x="251518" y="1052513"/>
          <a:ext cx="8712969" cy="5141589"/>
        </p:xfrm>
        <a:graphic>
          <a:graphicData uri="http://schemas.openxmlformats.org/drawingml/2006/table">
            <a:tbl>
              <a:tblPr/>
              <a:tblGrid>
                <a:gridCol w="3024338"/>
                <a:gridCol w="1368152"/>
                <a:gridCol w="1440160"/>
                <a:gridCol w="1440160"/>
                <a:gridCol w="1440159"/>
              </a:tblGrid>
              <a:tr h="82300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(исполнено)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(утверждено)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(утверждено)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(утверждено)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934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15 596,6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13 531,0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14 546,0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15 946,0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9626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467,0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466,4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466,4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481,2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2814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2 177,8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1 845,6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1 244,8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1 245,5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318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7 704,6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3 708,9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5 159,9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4 160,6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86563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9 049,1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8 714,5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8 179,7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8 553,9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286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286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Здравоохранение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286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375,2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286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10 842,4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9 085,0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31844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14 210,1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13 100,0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13 100,0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13 100,0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04379978"/>
              </p:ext>
            </p:extLst>
          </p:nvPr>
        </p:nvGraphicFramePr>
        <p:xfrm>
          <a:off x="457200" y="188640"/>
          <a:ext cx="8229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Rectangle 3"/>
          <p:cNvSpPr>
            <a:spLocks noGrp="1"/>
          </p:cNvSpPr>
          <p:nvPr>
            <p:ph type="body" sz="half" idx="2"/>
          </p:nvPr>
        </p:nvSpPr>
        <p:spPr>
          <a:xfrm>
            <a:off x="179388" y="1052736"/>
            <a:ext cx="8785225" cy="5544914"/>
          </a:xfrm>
        </p:spPr>
        <p:txBody>
          <a:bodyPr>
            <a:normAutofit lnSpcReduction="10000"/>
          </a:bodyPr>
          <a:lstStyle/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"Развитие улично-дорожной сети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"Развитие культуры в городском поселении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"Развитие физической культуры и массового спорта на территории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"Энергосбережение и повышение энергетической эффективности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"Управление муниципальными ресурсами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"Безопасность жизнедеятельности" 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"Улучшение кадровой обеспеченности органов местного самоуправления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"Профилактика правонарушений на территории городского поселения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"Формирование комфортной среды в городском поселении Малиновский"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"Обеспечение доступным и комфортным жильем жителей городского поселения Малиновский" </a:t>
            </a:r>
          </a:p>
          <a:p>
            <a:pPr marL="623888" indent="-51435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Муниципальная программа "Укрепление межнационального и межконфессионального согласия, профилактика экстремизма на территории городского поселения Малиновский"</a:t>
            </a:r>
          </a:p>
          <a:p>
            <a:pPr marL="623888" indent="-514350" eaLnBrk="1" hangingPunct="1">
              <a:buFontTx/>
              <a:buNone/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38877699"/>
              </p:ext>
            </p:extLst>
          </p:nvPr>
        </p:nvGraphicFramePr>
        <p:xfrm>
          <a:off x="359532" y="476672"/>
          <a:ext cx="842493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446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подготовлена на основании:</a:t>
            </a:r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16055250"/>
              </p:ext>
            </p:extLst>
          </p:nvPr>
        </p:nvGraphicFramePr>
        <p:xfrm>
          <a:off x="323528" y="1340768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450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2507</TotalTime>
  <Words>642</Words>
  <Application>Microsoft Office PowerPoint</Application>
  <PresentationFormat>Экран (4:3)</PresentationFormat>
  <Paragraphs>194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Программист</dc:creator>
  <cp:lastModifiedBy>Пользователь</cp:lastModifiedBy>
  <cp:revision>113</cp:revision>
  <dcterms:created xsi:type="dcterms:W3CDTF">2014-09-11T10:23:55Z</dcterms:created>
  <dcterms:modified xsi:type="dcterms:W3CDTF">2021-06-08T07:21:49Z</dcterms:modified>
</cp:coreProperties>
</file>